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2" r:id="rId2"/>
  </p:sldMasterIdLst>
  <p:sldIdLst>
    <p:sldId id="270" r:id="rId3"/>
    <p:sldId id="257" r:id="rId4"/>
    <p:sldId id="258" r:id="rId5"/>
    <p:sldId id="261" r:id="rId6"/>
    <p:sldId id="276" r:id="rId7"/>
    <p:sldId id="277" r:id="rId8"/>
    <p:sldId id="262" r:id="rId9"/>
    <p:sldId id="267" r:id="rId10"/>
    <p:sldId id="269" r:id="rId11"/>
    <p:sldId id="275" r:id="rId12"/>
    <p:sldId id="265" r:id="rId13"/>
    <p:sldId id="259" r:id="rId14"/>
    <p:sldId id="274" r:id="rId15"/>
    <p:sldId id="271" r:id="rId16"/>
    <p:sldId id="272" r:id="rId17"/>
    <p:sldId id="278" r:id="rId18"/>
    <p:sldId id="279" r:id="rId19"/>
    <p:sldId id="273" r:id="rId20"/>
    <p:sldId id="280" r:id="rId21"/>
    <p:sldId id="281" r:id="rId22"/>
    <p:sldId id="282" r:id="rId23"/>
    <p:sldId id="26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66630"/>
    <a:srgbClr val="4C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7" d="100"/>
          <a:sy n="87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227D7-240C-45E3-BFF5-6214639D4E75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84CFEDB-21B1-43A0-8728-035D8117F4C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49C0021-1EE9-432F-91AE-7FF64E553A26}" type="parTrans" cxnId="{3E58137F-0292-4643-BD78-C8E842DA9E00}">
      <dgm:prSet/>
      <dgm:spPr/>
      <dgm:t>
        <a:bodyPr/>
        <a:lstStyle/>
        <a:p>
          <a:endParaRPr lang="ru-RU"/>
        </a:p>
      </dgm:t>
    </dgm:pt>
    <dgm:pt modelId="{6AD47C3F-4906-42CB-8D96-622AE23B966E}" type="sibTrans" cxnId="{3E58137F-0292-4643-BD78-C8E842DA9E00}">
      <dgm:prSet/>
      <dgm:spPr/>
      <dgm:t>
        <a:bodyPr/>
        <a:lstStyle/>
        <a:p>
          <a:endParaRPr lang="ru-RU"/>
        </a:p>
      </dgm:t>
    </dgm:pt>
    <dgm:pt modelId="{5D4DDB74-BC55-40C5-AE52-5E9AF029AE2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Целевой раздел</a:t>
          </a:r>
          <a:endParaRPr lang="ru-RU" sz="2800" b="1" dirty="0">
            <a:solidFill>
              <a:srgbClr val="C00000"/>
            </a:solidFill>
          </a:endParaRPr>
        </a:p>
      </dgm:t>
    </dgm:pt>
    <dgm:pt modelId="{7454F77C-8A8B-4564-9DC3-A099E85150BC}" type="parTrans" cxnId="{998B09AC-1A0E-4C39-B839-08796909178A}">
      <dgm:prSet/>
      <dgm:spPr/>
      <dgm:t>
        <a:bodyPr/>
        <a:lstStyle/>
        <a:p>
          <a:endParaRPr lang="ru-RU"/>
        </a:p>
      </dgm:t>
    </dgm:pt>
    <dgm:pt modelId="{B177BEC7-AD41-4B72-A279-5CF2D67E0996}" type="sibTrans" cxnId="{998B09AC-1A0E-4C39-B839-08796909178A}">
      <dgm:prSet/>
      <dgm:spPr/>
      <dgm:t>
        <a:bodyPr/>
        <a:lstStyle/>
        <a:p>
          <a:endParaRPr lang="ru-RU"/>
        </a:p>
      </dgm:t>
    </dgm:pt>
    <dgm:pt modelId="{F8E0667D-75C9-43B6-B37A-242B9CFAA02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3D74CA5-E425-4E52-ADA2-E3E31D8E9478}" type="parTrans" cxnId="{CDDEC7A0-1A5C-4022-BB33-1BF0BE4271DF}">
      <dgm:prSet/>
      <dgm:spPr/>
      <dgm:t>
        <a:bodyPr/>
        <a:lstStyle/>
        <a:p>
          <a:endParaRPr lang="ru-RU"/>
        </a:p>
      </dgm:t>
    </dgm:pt>
    <dgm:pt modelId="{02DB12F3-9A9B-4AE2-84D8-337BEE33CCF1}" type="sibTrans" cxnId="{CDDEC7A0-1A5C-4022-BB33-1BF0BE4271DF}">
      <dgm:prSet/>
      <dgm:spPr/>
      <dgm:t>
        <a:bodyPr/>
        <a:lstStyle/>
        <a:p>
          <a:endParaRPr lang="ru-RU"/>
        </a:p>
      </dgm:t>
    </dgm:pt>
    <dgm:pt modelId="{82E82009-65AF-4D63-8808-205A83B486C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Содержательный раздел</a:t>
          </a:r>
          <a:endParaRPr lang="ru-RU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4A73C64B-BDD3-46C7-89AE-4592403087B2}" type="parTrans" cxnId="{028DC301-67FF-4787-B660-FBAA09DE2187}">
      <dgm:prSet/>
      <dgm:spPr/>
      <dgm:t>
        <a:bodyPr/>
        <a:lstStyle/>
        <a:p>
          <a:endParaRPr lang="ru-RU"/>
        </a:p>
      </dgm:t>
    </dgm:pt>
    <dgm:pt modelId="{52EBA6F8-2FEB-4677-8976-3E316F23C35A}" type="sibTrans" cxnId="{028DC301-67FF-4787-B660-FBAA09DE2187}">
      <dgm:prSet/>
      <dgm:spPr/>
      <dgm:t>
        <a:bodyPr/>
        <a:lstStyle/>
        <a:p>
          <a:endParaRPr lang="ru-RU"/>
        </a:p>
      </dgm:t>
    </dgm:pt>
    <dgm:pt modelId="{35696562-AEBD-4765-A280-6215D724E6A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75000"/>
                </a:schemeClr>
              </a:solidFill>
            </a:rPr>
            <a:t>Организационный раздел</a:t>
          </a:r>
          <a:endParaRPr lang="ru-RU" sz="2800" b="1" dirty="0">
            <a:solidFill>
              <a:schemeClr val="accent4">
                <a:lumMod val="75000"/>
              </a:schemeClr>
            </a:solidFill>
          </a:endParaRPr>
        </a:p>
      </dgm:t>
    </dgm:pt>
    <dgm:pt modelId="{CB71978D-B1F6-415A-934A-2C9E3EDCD1F2}" type="parTrans" cxnId="{E67C0560-A68E-4001-8715-EB26132E9C2A}">
      <dgm:prSet/>
      <dgm:spPr/>
      <dgm:t>
        <a:bodyPr/>
        <a:lstStyle/>
        <a:p>
          <a:endParaRPr lang="ru-RU"/>
        </a:p>
      </dgm:t>
    </dgm:pt>
    <dgm:pt modelId="{CDF899AF-28BB-4154-8317-4D8875130493}" type="sibTrans" cxnId="{E67C0560-A68E-4001-8715-EB26132E9C2A}">
      <dgm:prSet/>
      <dgm:spPr/>
      <dgm:t>
        <a:bodyPr/>
        <a:lstStyle/>
        <a:p>
          <a:endParaRPr lang="ru-RU"/>
        </a:p>
      </dgm:t>
    </dgm:pt>
    <dgm:pt modelId="{85D57330-A6DA-48A2-AA5A-609926ABCB1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8E34DCF-A004-4C4B-9545-6CD70A71FC7F}" type="sibTrans" cxnId="{AF7ECBD6-3862-4D21-83BB-737031F874AD}">
      <dgm:prSet/>
      <dgm:spPr/>
      <dgm:t>
        <a:bodyPr/>
        <a:lstStyle/>
        <a:p>
          <a:endParaRPr lang="ru-RU"/>
        </a:p>
      </dgm:t>
    </dgm:pt>
    <dgm:pt modelId="{A2E822D8-F6BA-4039-AECE-D54D7912C079}" type="parTrans" cxnId="{AF7ECBD6-3862-4D21-83BB-737031F874AD}">
      <dgm:prSet/>
      <dgm:spPr/>
      <dgm:t>
        <a:bodyPr/>
        <a:lstStyle/>
        <a:p>
          <a:endParaRPr lang="ru-RU"/>
        </a:p>
      </dgm:t>
    </dgm:pt>
    <dgm:pt modelId="{D238D9E9-2B68-4E0B-92B4-FA499E495BE4}" type="pres">
      <dgm:prSet presAssocID="{614227D7-240C-45E3-BFF5-6214639D4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6EFA7-DE81-4955-B86F-EC0F3DC3966D}" type="pres">
      <dgm:prSet presAssocID="{584CFEDB-21B1-43A0-8728-035D8117F4C9}" presName="linNode" presStyleCnt="0"/>
      <dgm:spPr/>
    </dgm:pt>
    <dgm:pt modelId="{C24BDE36-4C16-4A57-A8D8-C14854982848}" type="pres">
      <dgm:prSet presAssocID="{584CFEDB-21B1-43A0-8728-035D8117F4C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FDED1-9EE0-40A7-8D25-A66411A218E2}" type="pres">
      <dgm:prSet presAssocID="{584CFEDB-21B1-43A0-8728-035D8117F4C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533AC-027A-42CA-AA2A-FCC2344B19D8}" type="pres">
      <dgm:prSet presAssocID="{6AD47C3F-4906-42CB-8D96-622AE23B966E}" presName="sp" presStyleCnt="0"/>
      <dgm:spPr/>
    </dgm:pt>
    <dgm:pt modelId="{D9034FA2-4262-42E1-B741-0C69633117D4}" type="pres">
      <dgm:prSet presAssocID="{F8E0667D-75C9-43B6-B37A-242B9CFAA026}" presName="linNode" presStyleCnt="0"/>
      <dgm:spPr/>
    </dgm:pt>
    <dgm:pt modelId="{FD759717-8F82-44E4-940C-523C20EBBF4F}" type="pres">
      <dgm:prSet presAssocID="{F8E0667D-75C9-43B6-B37A-242B9CFAA02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E17FC-677F-4730-ACE9-650D5324BE81}" type="pres">
      <dgm:prSet presAssocID="{F8E0667D-75C9-43B6-B37A-242B9CFAA02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CDA39-5220-45C1-A1BC-2BED7938E73B}" type="pres">
      <dgm:prSet presAssocID="{02DB12F3-9A9B-4AE2-84D8-337BEE33CCF1}" presName="sp" presStyleCnt="0"/>
      <dgm:spPr/>
    </dgm:pt>
    <dgm:pt modelId="{76AEC33C-7CD3-4D4A-9380-F64F018FA7E2}" type="pres">
      <dgm:prSet presAssocID="{85D57330-A6DA-48A2-AA5A-609926ABCB19}" presName="linNode" presStyleCnt="0"/>
      <dgm:spPr/>
    </dgm:pt>
    <dgm:pt modelId="{38238283-086E-49AE-9F74-63CCBB7B1347}" type="pres">
      <dgm:prSet presAssocID="{85D57330-A6DA-48A2-AA5A-609926ABCB1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5D2A5-8D56-41C9-BE39-04C784FBB01E}" type="pres">
      <dgm:prSet presAssocID="{85D57330-A6DA-48A2-AA5A-609926ABCB1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399F86-229E-486F-AC66-01B4B7CBF1B1}" type="presOf" srcId="{584CFEDB-21B1-43A0-8728-035D8117F4C9}" destId="{C24BDE36-4C16-4A57-A8D8-C14854982848}" srcOrd="0" destOrd="0" presId="urn:microsoft.com/office/officeart/2005/8/layout/vList5"/>
    <dgm:cxn modelId="{66FE4167-BB93-432E-A91C-5286A24AC798}" type="presOf" srcId="{F8E0667D-75C9-43B6-B37A-242B9CFAA026}" destId="{FD759717-8F82-44E4-940C-523C20EBBF4F}" srcOrd="0" destOrd="0" presId="urn:microsoft.com/office/officeart/2005/8/layout/vList5"/>
    <dgm:cxn modelId="{998B09AC-1A0E-4C39-B839-08796909178A}" srcId="{584CFEDB-21B1-43A0-8728-035D8117F4C9}" destId="{5D4DDB74-BC55-40C5-AE52-5E9AF029AE26}" srcOrd="0" destOrd="0" parTransId="{7454F77C-8A8B-4564-9DC3-A099E85150BC}" sibTransId="{B177BEC7-AD41-4B72-A279-5CF2D67E0996}"/>
    <dgm:cxn modelId="{49FA74CD-093F-4646-B01C-003D2BF33D99}" type="presOf" srcId="{5D4DDB74-BC55-40C5-AE52-5E9AF029AE26}" destId="{D85FDED1-9EE0-40A7-8D25-A66411A218E2}" srcOrd="0" destOrd="0" presId="urn:microsoft.com/office/officeart/2005/8/layout/vList5"/>
    <dgm:cxn modelId="{1D81D161-1AA4-49FE-AD6F-B94DDC9F9A3D}" type="presOf" srcId="{82E82009-65AF-4D63-8808-205A83B486C2}" destId="{9B2E17FC-677F-4730-ACE9-650D5324BE81}" srcOrd="0" destOrd="0" presId="urn:microsoft.com/office/officeart/2005/8/layout/vList5"/>
    <dgm:cxn modelId="{69701F2C-8F16-476D-916A-FA6B9D27CE78}" type="presOf" srcId="{35696562-AEBD-4765-A280-6215D724E6A9}" destId="{1B75D2A5-8D56-41C9-BE39-04C784FBB01E}" srcOrd="0" destOrd="0" presId="urn:microsoft.com/office/officeart/2005/8/layout/vList5"/>
    <dgm:cxn modelId="{E3C694BC-8F45-424F-8E8B-81BFD3D8EB52}" type="presOf" srcId="{85D57330-A6DA-48A2-AA5A-609926ABCB19}" destId="{38238283-086E-49AE-9F74-63CCBB7B1347}" srcOrd="0" destOrd="0" presId="urn:microsoft.com/office/officeart/2005/8/layout/vList5"/>
    <dgm:cxn modelId="{028DC301-67FF-4787-B660-FBAA09DE2187}" srcId="{F8E0667D-75C9-43B6-B37A-242B9CFAA026}" destId="{82E82009-65AF-4D63-8808-205A83B486C2}" srcOrd="0" destOrd="0" parTransId="{4A73C64B-BDD3-46C7-89AE-4592403087B2}" sibTransId="{52EBA6F8-2FEB-4677-8976-3E316F23C35A}"/>
    <dgm:cxn modelId="{AF7ECBD6-3862-4D21-83BB-737031F874AD}" srcId="{614227D7-240C-45E3-BFF5-6214639D4E75}" destId="{85D57330-A6DA-48A2-AA5A-609926ABCB19}" srcOrd="2" destOrd="0" parTransId="{A2E822D8-F6BA-4039-AECE-D54D7912C079}" sibTransId="{D8E34DCF-A004-4C4B-9545-6CD70A71FC7F}"/>
    <dgm:cxn modelId="{3E58137F-0292-4643-BD78-C8E842DA9E00}" srcId="{614227D7-240C-45E3-BFF5-6214639D4E75}" destId="{584CFEDB-21B1-43A0-8728-035D8117F4C9}" srcOrd="0" destOrd="0" parTransId="{149C0021-1EE9-432F-91AE-7FF64E553A26}" sibTransId="{6AD47C3F-4906-42CB-8D96-622AE23B966E}"/>
    <dgm:cxn modelId="{E67C0560-A68E-4001-8715-EB26132E9C2A}" srcId="{85D57330-A6DA-48A2-AA5A-609926ABCB19}" destId="{35696562-AEBD-4765-A280-6215D724E6A9}" srcOrd="0" destOrd="0" parTransId="{CB71978D-B1F6-415A-934A-2C9E3EDCD1F2}" sibTransId="{CDF899AF-28BB-4154-8317-4D8875130493}"/>
    <dgm:cxn modelId="{DA5543CC-2DDF-4D4F-BDBC-012EBF6AA3D1}" type="presOf" srcId="{614227D7-240C-45E3-BFF5-6214639D4E75}" destId="{D238D9E9-2B68-4E0B-92B4-FA499E495BE4}" srcOrd="0" destOrd="0" presId="urn:microsoft.com/office/officeart/2005/8/layout/vList5"/>
    <dgm:cxn modelId="{CDDEC7A0-1A5C-4022-BB33-1BF0BE4271DF}" srcId="{614227D7-240C-45E3-BFF5-6214639D4E75}" destId="{F8E0667D-75C9-43B6-B37A-242B9CFAA026}" srcOrd="1" destOrd="0" parTransId="{33D74CA5-E425-4E52-ADA2-E3E31D8E9478}" sibTransId="{02DB12F3-9A9B-4AE2-84D8-337BEE33CCF1}"/>
    <dgm:cxn modelId="{47927CEE-D60D-4AE9-9EDE-C25F105904B1}" type="presParOf" srcId="{D238D9E9-2B68-4E0B-92B4-FA499E495BE4}" destId="{E2B6EFA7-DE81-4955-B86F-EC0F3DC3966D}" srcOrd="0" destOrd="0" presId="urn:microsoft.com/office/officeart/2005/8/layout/vList5"/>
    <dgm:cxn modelId="{2DEEB532-68C2-4331-B8E6-DE3276B9446C}" type="presParOf" srcId="{E2B6EFA7-DE81-4955-B86F-EC0F3DC3966D}" destId="{C24BDE36-4C16-4A57-A8D8-C14854982848}" srcOrd="0" destOrd="0" presId="urn:microsoft.com/office/officeart/2005/8/layout/vList5"/>
    <dgm:cxn modelId="{C7F9A219-4964-4AED-8164-9F60C38FA538}" type="presParOf" srcId="{E2B6EFA7-DE81-4955-B86F-EC0F3DC3966D}" destId="{D85FDED1-9EE0-40A7-8D25-A66411A218E2}" srcOrd="1" destOrd="0" presId="urn:microsoft.com/office/officeart/2005/8/layout/vList5"/>
    <dgm:cxn modelId="{55847765-7FA9-4857-9B18-DFFEBE3108E0}" type="presParOf" srcId="{D238D9E9-2B68-4E0B-92B4-FA499E495BE4}" destId="{E38533AC-027A-42CA-AA2A-FCC2344B19D8}" srcOrd="1" destOrd="0" presId="urn:microsoft.com/office/officeart/2005/8/layout/vList5"/>
    <dgm:cxn modelId="{9B4A663C-A6D0-486F-8FCD-BEBE9C431A45}" type="presParOf" srcId="{D238D9E9-2B68-4E0B-92B4-FA499E495BE4}" destId="{D9034FA2-4262-42E1-B741-0C69633117D4}" srcOrd="2" destOrd="0" presId="urn:microsoft.com/office/officeart/2005/8/layout/vList5"/>
    <dgm:cxn modelId="{33B53771-1B7D-443F-9BF0-29501F74A8E9}" type="presParOf" srcId="{D9034FA2-4262-42E1-B741-0C69633117D4}" destId="{FD759717-8F82-44E4-940C-523C20EBBF4F}" srcOrd="0" destOrd="0" presId="urn:microsoft.com/office/officeart/2005/8/layout/vList5"/>
    <dgm:cxn modelId="{1C30400D-D293-4BCB-BECE-9695A3474238}" type="presParOf" srcId="{D9034FA2-4262-42E1-B741-0C69633117D4}" destId="{9B2E17FC-677F-4730-ACE9-650D5324BE81}" srcOrd="1" destOrd="0" presId="urn:microsoft.com/office/officeart/2005/8/layout/vList5"/>
    <dgm:cxn modelId="{7DFA7C37-A72A-4637-ADF9-5E4D94D0B71F}" type="presParOf" srcId="{D238D9E9-2B68-4E0B-92B4-FA499E495BE4}" destId="{640CDA39-5220-45C1-A1BC-2BED7938E73B}" srcOrd="3" destOrd="0" presId="urn:microsoft.com/office/officeart/2005/8/layout/vList5"/>
    <dgm:cxn modelId="{AE3C8979-DFCE-494B-B169-FA0205BD505A}" type="presParOf" srcId="{D238D9E9-2B68-4E0B-92B4-FA499E495BE4}" destId="{76AEC33C-7CD3-4D4A-9380-F64F018FA7E2}" srcOrd="4" destOrd="0" presId="urn:microsoft.com/office/officeart/2005/8/layout/vList5"/>
    <dgm:cxn modelId="{4EA66DFD-32D2-44D6-8B06-459557353799}" type="presParOf" srcId="{76AEC33C-7CD3-4D4A-9380-F64F018FA7E2}" destId="{38238283-086E-49AE-9F74-63CCBB7B1347}" srcOrd="0" destOrd="0" presId="urn:microsoft.com/office/officeart/2005/8/layout/vList5"/>
    <dgm:cxn modelId="{A3B4C833-5B92-43B2-A31C-F9B9D1D0EFAA}" type="presParOf" srcId="{76AEC33C-7CD3-4D4A-9380-F64F018FA7E2}" destId="{1B75D2A5-8D56-41C9-BE39-04C784FBB0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FDED1-9EE0-40A7-8D25-A66411A218E2}">
      <dsp:nvSpPr>
        <dsp:cNvPr id="0" name=""/>
        <dsp:cNvSpPr/>
      </dsp:nvSpPr>
      <dsp:spPr>
        <a:xfrm rot="5400000">
          <a:off x="4575152" y="-1709550"/>
          <a:ext cx="1132438" cy="483893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</a:rPr>
            <a:t>Целевой раздел</a:t>
          </a:r>
          <a:endParaRPr lang="ru-RU" sz="2800" b="1" kern="1200" dirty="0">
            <a:solidFill>
              <a:srgbClr val="C00000"/>
            </a:solidFill>
          </a:endParaRPr>
        </a:p>
      </dsp:txBody>
      <dsp:txXfrm rot="-5400000">
        <a:off x="2721903" y="198980"/>
        <a:ext cx="4783656" cy="1021876"/>
      </dsp:txXfrm>
    </dsp:sp>
    <dsp:sp modelId="{C24BDE36-4C16-4A57-A8D8-C14854982848}">
      <dsp:nvSpPr>
        <dsp:cNvPr id="0" name=""/>
        <dsp:cNvSpPr/>
      </dsp:nvSpPr>
      <dsp:spPr>
        <a:xfrm>
          <a:off x="0" y="2144"/>
          <a:ext cx="2721902" cy="14155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69101" y="71245"/>
        <a:ext cx="2583700" cy="1277345"/>
      </dsp:txXfrm>
    </dsp:sp>
    <dsp:sp modelId="{9B2E17FC-677F-4730-ACE9-650D5324BE81}">
      <dsp:nvSpPr>
        <dsp:cNvPr id="0" name=""/>
        <dsp:cNvSpPr/>
      </dsp:nvSpPr>
      <dsp:spPr>
        <a:xfrm rot="5400000">
          <a:off x="4575152" y="-223224"/>
          <a:ext cx="1132438" cy="48389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Содержательный раздел</a:t>
          </a:r>
          <a:endParaRPr lang="ru-RU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2721903" y="1685306"/>
        <a:ext cx="4783656" cy="1021876"/>
      </dsp:txXfrm>
    </dsp:sp>
    <dsp:sp modelId="{FD759717-8F82-44E4-940C-523C20EBBF4F}">
      <dsp:nvSpPr>
        <dsp:cNvPr id="0" name=""/>
        <dsp:cNvSpPr/>
      </dsp:nvSpPr>
      <dsp:spPr>
        <a:xfrm>
          <a:off x="0" y="1488470"/>
          <a:ext cx="2721902" cy="14155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69101" y="1557571"/>
        <a:ext cx="2583700" cy="1277345"/>
      </dsp:txXfrm>
    </dsp:sp>
    <dsp:sp modelId="{1B75D2A5-8D56-41C9-BE39-04C784FBB01E}">
      <dsp:nvSpPr>
        <dsp:cNvPr id="0" name=""/>
        <dsp:cNvSpPr/>
      </dsp:nvSpPr>
      <dsp:spPr>
        <a:xfrm rot="5400000">
          <a:off x="4575152" y="1263100"/>
          <a:ext cx="1132438" cy="483893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accent4">
                  <a:lumMod val="75000"/>
                </a:schemeClr>
              </a:solidFill>
            </a:rPr>
            <a:t>Организационный раздел</a:t>
          </a:r>
          <a:endParaRPr lang="ru-RU" sz="2800" b="1" kern="1200" dirty="0">
            <a:solidFill>
              <a:schemeClr val="accent4">
                <a:lumMod val="75000"/>
              </a:schemeClr>
            </a:solidFill>
          </a:endParaRPr>
        </a:p>
      </dsp:txBody>
      <dsp:txXfrm rot="-5400000">
        <a:off x="2721903" y="3171631"/>
        <a:ext cx="4783656" cy="1021876"/>
      </dsp:txXfrm>
    </dsp:sp>
    <dsp:sp modelId="{38238283-086E-49AE-9F74-63CCBB7B1347}">
      <dsp:nvSpPr>
        <dsp:cNvPr id="0" name=""/>
        <dsp:cNvSpPr/>
      </dsp:nvSpPr>
      <dsp:spPr>
        <a:xfrm>
          <a:off x="0" y="2974795"/>
          <a:ext cx="2721902" cy="14155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69101" y="3043896"/>
        <a:ext cx="2583700" cy="127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itsu\Desktop\реферат\MainSla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3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47A239-15D9-48FA-9B39-1BD88B5C0743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6211F1-261D-4F23-925B-1F7A9ECEA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7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FFA0B8-D5A6-40DC-9729-CE4D2A45B855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9A6F9E-56B6-4E0B-95E2-F2AEA3CE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8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59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1F871-7532-49F1-B63E-F2429346C6C2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379E6-BAD0-4E6C-B711-CB45139178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8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CBE00-B125-4AFB-BAC5-C81312FE66A8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F028F5BE-64A4-4D72-998C-E513242399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39429-094F-4828-9634-47C8192913BD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BA62BCB-5393-4798-9E1B-6C08A2727E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8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3CD46-B258-4F3A-8D39-A530DAB7B2D6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F68C0FD-97A5-468B-8BDA-E425C39451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02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1F5D43-DB49-42E6-AE27-650AF93EDACA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BF027-80C0-43E3-84F8-30EFA9B3BD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93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DF7DC-F066-4301-8ADD-F2FB53730E74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667F3-0C46-40AB-A930-BF80E814FE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13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51B97-26D4-44F3-BA7A-903F480073F3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3C2FD-8A0F-4242-8647-F15C3BE5CE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E1F871-7532-49F1-B63E-F2429346C6C2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8379E6-BAD0-4E6C-B711-CB4513917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88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89848E-FFED-4CC1-B7CC-81DC045EED66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050CD76-2175-4A29-B5B7-AA05152209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52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21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221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10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706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smtClean="0"/>
              <a:t>7/8/2023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59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7A239-15D9-48FA-9B39-1BD88B5C0743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211F1-261D-4F23-925B-1F7A9ECEAB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19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FA0B8-D5A6-40DC-9729-CE4D2A45B855}" type="datetimeFigureOut">
              <a:rPr lang="ru-RU" smtClean="0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A6F9E-56B6-4E0B-95E2-F2AEA3CEF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3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DCBE00-B125-4AFB-BAC5-C81312FE66A8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28F5BE-64A4-4D72-998C-E51324239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1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039429-094F-4828-9634-47C8192913BD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A62BCB-5393-4798-9E1B-6C08A2727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83CD46-B258-4F3A-8D39-A530DAB7B2D6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68C0FD-97A5-468B-8BDA-E425C3945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1F5D43-DB49-42E6-AE27-650AF93EDACA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FBF027-80C0-43E3-84F8-30EFA9B3B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9DF7DC-F066-4301-8ADD-F2FB53730E74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A667F3-0C46-40AB-A930-BF80E814F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1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D51B97-26D4-44F3-BA7A-903F480073F3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03C2FD-8A0F-4242-8647-F15C3BE5C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89848E-FFED-4CC1-B7CC-81DC045EED66}" type="datetimeFigureOut">
              <a:rPr lang="ru-RU"/>
              <a:pPr>
                <a:defRPr/>
              </a:pPr>
              <a:t>08.07.2023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50CD76-2175-4A29-B5B7-AA0515220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5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tsu\Desktop\реферат\SlaidPrin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8" y="-315416"/>
            <a:ext cx="8363273" cy="2088232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/>
            </a:r>
            <a:b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ru-RU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Краткая </a:t>
            </a:r>
            <a:r>
              <a:rPr lang="ru-RU" sz="3100" b="1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презентация </a:t>
            </a:r>
            <a:br>
              <a:rPr lang="ru-RU" sz="3100" b="1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основной общеобразовательной 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программы –образовательной программы дошкольного учреждения </a:t>
            </a:r>
            <a:br>
              <a:rPr lang="ru-RU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42843" y="2564904"/>
            <a:ext cx="6591985" cy="34895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бюджетного дошкольного образовательного учреждения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Детский сад общеразвивающего вида № 43 «Аленушка» с приоритетным осуществлением познавательно-речевого направления развития воспитанников» 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города Невинномысска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9314"/>
              </p:ext>
            </p:extLst>
          </p:nvPr>
        </p:nvGraphicFramePr>
        <p:xfrm>
          <a:off x="1043607" y="548680"/>
          <a:ext cx="6768753" cy="482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49"/>
                <a:gridCol w="1623121"/>
                <a:gridCol w="1640383"/>
              </a:tblGrid>
              <a:tr h="331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программы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Год издания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Возраст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985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Программа экологического воспитания детей дошкольного возраста «Юный эколог»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1999г.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3-7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99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Программа «От звука к букве»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2015г.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5-7 лет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374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Авторская Программа  «Региональная культура как средство патриотического воспитания детей дошкольного возраста»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2008г.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5-7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3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Программа «Безопасность»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2009г.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5-7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102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Программа «Обучение грамоте»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r>
                        <a:rPr lang="ru-RU" sz="1200" dirty="0" smtClean="0">
                          <a:effectLst/>
                        </a:rPr>
                        <a:t>-7 </a:t>
                      </a:r>
                      <a:r>
                        <a:rPr lang="ru-RU" sz="1200" dirty="0">
                          <a:effectLst/>
                        </a:rPr>
                        <a:t>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0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649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                             </a:t>
            </a:r>
            <a:endParaRPr lang="ru-RU" altLang="ru-RU" sz="2000" b="1" smtClean="0">
              <a:solidFill>
                <a:srgbClr val="F6644C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643438" y="2781300"/>
            <a:ext cx="1223962" cy="914400"/>
          </a:xfrm>
          <a:prstGeom prst="rect">
            <a:avLst/>
          </a:prstGeom>
          <a:gradFill rotWithShape="1">
            <a:gsLst>
              <a:gs pos="0">
                <a:srgbClr val="51EE12"/>
              </a:gs>
              <a:gs pos="100000">
                <a:srgbClr val="256E0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изобразительная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635375" y="3860800"/>
            <a:ext cx="1296988" cy="914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765E7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Самообслуживание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труд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11863" y="4941888"/>
            <a:ext cx="1295400" cy="914400"/>
          </a:xfrm>
          <a:prstGeom prst="rect">
            <a:avLst/>
          </a:prstGeom>
          <a:gradFill rotWithShape="1">
            <a:gsLst>
              <a:gs pos="0">
                <a:srgbClr val="FF33CC"/>
              </a:gs>
              <a:gs pos="100000">
                <a:srgbClr val="981E7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игровая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219700" y="3860800"/>
            <a:ext cx="1296988" cy="914400"/>
          </a:xfrm>
          <a:prstGeom prst="rect">
            <a:avLst/>
          </a:prstGeom>
          <a:gradFill rotWithShape="1">
            <a:gsLst>
              <a:gs pos="0">
                <a:srgbClr val="6A61E5"/>
              </a:gs>
              <a:gs pos="100000">
                <a:srgbClr val="312D6A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конструктивная</a:t>
            </a:r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2987675" y="2781300"/>
            <a:ext cx="1296988" cy="914400"/>
          </a:xfrm>
          <a:prstGeom prst="rect">
            <a:avLst/>
          </a:prstGeom>
          <a:gradFill rotWithShape="1">
            <a:gsLst>
              <a:gs pos="0">
                <a:srgbClr val="FC1A02"/>
              </a:gs>
              <a:gs pos="100000">
                <a:srgbClr val="750C01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двигательная</a:t>
            </a: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1979613" y="3860800"/>
            <a:ext cx="1296987" cy="914400"/>
          </a:xfrm>
          <a:prstGeom prst="rect">
            <a:avLst/>
          </a:prstGeom>
          <a:gradFill rotWithShape="1">
            <a:gsLst>
              <a:gs pos="0">
                <a:srgbClr val="6FE5F1"/>
              </a:gs>
              <a:gs pos="100000">
                <a:srgbClr val="336A7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Познавательно-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исследовательская</a:t>
            </a:r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1331913" y="4941888"/>
            <a:ext cx="1295400" cy="914400"/>
          </a:xfrm>
          <a:prstGeom prst="rect">
            <a:avLst/>
          </a:prstGeom>
          <a:gradFill rotWithShape="1">
            <a:gsLst>
              <a:gs pos="0">
                <a:srgbClr val="570B75"/>
              </a:gs>
              <a:gs pos="100000">
                <a:srgbClr val="BB18F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Музыкальная</a:t>
            </a: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2843213" y="4941888"/>
            <a:ext cx="1296987" cy="914400"/>
          </a:xfrm>
          <a:prstGeom prst="rect">
            <a:avLst/>
          </a:prstGeom>
          <a:gradFill rotWithShape="1">
            <a:gsLst>
              <a:gs pos="0">
                <a:srgbClr val="53EF62"/>
              </a:gs>
              <a:gs pos="100000">
                <a:srgbClr val="266F2D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Восприятие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 художественной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 литературы</a:t>
            </a:r>
          </a:p>
        </p:txBody>
      </p:sp>
      <p:sp>
        <p:nvSpPr>
          <p:cNvPr id="9227" name="Rectangle 13"/>
          <p:cNvSpPr>
            <a:spLocks noChangeArrowheads="1"/>
          </p:cNvSpPr>
          <p:nvPr/>
        </p:nvSpPr>
        <p:spPr bwMode="auto">
          <a:xfrm>
            <a:off x="4356100" y="4941888"/>
            <a:ext cx="1295400" cy="9144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charset="0"/>
              </a:rPr>
              <a:t>коммуникативная</a:t>
            </a:r>
          </a:p>
        </p:txBody>
      </p:sp>
      <p:sp>
        <p:nvSpPr>
          <p:cNvPr id="9228" name="AutoShape 14"/>
          <p:cNvSpPr>
            <a:spLocks noChangeArrowheads="1"/>
          </p:cNvSpPr>
          <p:nvPr/>
        </p:nvSpPr>
        <p:spPr bwMode="auto">
          <a:xfrm>
            <a:off x="3492500" y="765175"/>
            <a:ext cx="2087563" cy="1778000"/>
          </a:xfrm>
          <a:prstGeom prst="triangle">
            <a:avLst>
              <a:gd name="adj" fmla="val 50000"/>
            </a:avLst>
          </a:prstGeom>
          <a:solidFill>
            <a:srgbClr val="54DFEE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00FF"/>
                </a:solidFill>
                <a:latin typeface="Arial" charset="0"/>
              </a:rPr>
              <a:t>Виды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00FF"/>
                </a:solidFill>
                <a:latin typeface="Arial" charset="0"/>
              </a:rPr>
              <a:t> деятельности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00FF"/>
                </a:solidFill>
                <a:latin typeface="Arial" charset="0"/>
              </a:rPr>
              <a:t>в ДОУ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9229" name="Rectangle 3"/>
          <p:cNvSpPr txBox="1">
            <a:spLocks/>
          </p:cNvSpPr>
          <p:nvPr/>
        </p:nvSpPr>
        <p:spPr bwMode="auto">
          <a:xfrm>
            <a:off x="420688" y="412750"/>
            <a:ext cx="82296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b="0"/>
              <a:t>                             </a:t>
            </a:r>
            <a:endParaRPr lang="ru-RU" altLang="ru-RU" sz="2000">
              <a:solidFill>
                <a:srgbClr val="F6644C"/>
              </a:solidFill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420688" y="206375"/>
            <a:ext cx="2207418" cy="22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b="0"/>
              <a:t>                             </a:t>
            </a:r>
            <a:endParaRPr lang="ru-RU" altLang="ru-RU" sz="2000">
              <a:solidFill>
                <a:srgbClr val="F6644C"/>
              </a:solidFill>
            </a:endParaRPr>
          </a:p>
        </p:txBody>
      </p:sp>
      <p:sp>
        <p:nvSpPr>
          <p:cNvPr id="15" name="Rectangle 3"/>
          <p:cNvSpPr txBox="1">
            <a:spLocks/>
          </p:cNvSpPr>
          <p:nvPr/>
        </p:nvSpPr>
        <p:spPr bwMode="auto">
          <a:xfrm>
            <a:off x="8964487" y="3695700"/>
            <a:ext cx="2901281" cy="308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b="0"/>
              <a:t>                             </a:t>
            </a:r>
            <a:endParaRPr lang="ru-RU" altLang="ru-RU" sz="2000">
              <a:solidFill>
                <a:srgbClr val="F6644C"/>
              </a:solidFill>
            </a:endParaRPr>
          </a:p>
        </p:txBody>
      </p:sp>
      <p:sp>
        <p:nvSpPr>
          <p:cNvPr id="16" name="Rectangle 3"/>
          <p:cNvSpPr txBox="1">
            <a:spLocks/>
          </p:cNvSpPr>
          <p:nvPr/>
        </p:nvSpPr>
        <p:spPr bwMode="auto">
          <a:xfrm>
            <a:off x="573088" y="565150"/>
            <a:ext cx="82296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ru-RU" altLang="ru-RU" b="0"/>
              <a:t>                             </a:t>
            </a:r>
            <a:endParaRPr lang="ru-RU" altLang="ru-RU" sz="2000">
              <a:solidFill>
                <a:srgbClr val="F66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 noChangeAspect="1"/>
          </p:cNvGrpSpPr>
          <p:nvPr/>
        </p:nvGrpSpPr>
        <p:grpSpPr bwMode="auto">
          <a:xfrm>
            <a:off x="395288" y="549275"/>
            <a:ext cx="8027987" cy="5794375"/>
            <a:chOff x="5212" y="2750"/>
            <a:chExt cx="6908" cy="4110"/>
          </a:xfrm>
        </p:grpSpPr>
        <p:sp>
          <p:nvSpPr>
            <p:cNvPr id="4" name="AutoShape 18"/>
            <p:cNvSpPr>
              <a:spLocks noChangeAspect="1" noChangeArrowheads="1"/>
            </p:cNvSpPr>
            <p:nvPr/>
          </p:nvSpPr>
          <p:spPr bwMode="auto">
            <a:xfrm>
              <a:off x="5212" y="2750"/>
              <a:ext cx="6908" cy="4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5631" y="3948"/>
              <a:ext cx="743" cy="14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FFFF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itchFamily="18" charset="0"/>
                </a:rPr>
                <a:t>Содержательно- насыщенная</a:t>
              </a:r>
              <a:endParaRPr lang="ru-RU" altLang="ru-RU" sz="1800" dirty="0">
                <a:latin typeface="Arial" charset="0"/>
              </a:endParaRP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7451" y="3948"/>
              <a:ext cx="746" cy="1413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FF00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itchFamily="18" charset="0"/>
                </a:rPr>
                <a:t>полифункциональная</a:t>
              </a:r>
              <a:endParaRPr lang="ru-RU" altLang="ru-RU" sz="1800" dirty="0">
                <a:latin typeface="Arial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5631" y="6523"/>
              <a:ext cx="6041" cy="332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Реализацию программы, учет национально- культурных , климатических условий, учет возрастных особенностей детей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9106" y="3948"/>
              <a:ext cx="745" cy="1413"/>
            </a:xfrm>
            <a:prstGeom prst="rect">
              <a:avLst/>
            </a:prstGeom>
            <a:gradFill rotWithShape="1">
              <a:gsLst>
                <a:gs pos="0">
                  <a:srgbClr val="99FF99"/>
                </a:gs>
                <a:gs pos="100000">
                  <a:srgbClr val="FF99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вариативная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017" y="3948"/>
              <a:ext cx="745" cy="1413"/>
            </a:xfrm>
            <a:prstGeom prst="rect">
              <a:avLst/>
            </a:prstGeom>
            <a:gradFill rotWithShape="1">
              <a:gsLst>
                <a:gs pos="0">
                  <a:srgbClr val="9999FF"/>
                </a:gs>
                <a:gs pos="100000">
                  <a:srgbClr val="00FF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доступная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10927" y="3948"/>
              <a:ext cx="853" cy="1413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99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безопасная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6541" y="3948"/>
              <a:ext cx="745" cy="1413"/>
            </a:xfrm>
            <a:prstGeom prst="rect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6600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itchFamily="18" charset="0"/>
                </a:rPr>
                <a:t>трансформируемая</a:t>
              </a:r>
              <a:endParaRPr lang="ru-RU" altLang="ru-RU" sz="1800" dirty="0">
                <a:latin typeface="Arial" charset="0"/>
              </a:endParaRPr>
            </a:p>
          </p:txBody>
        </p:sp>
        <p:sp>
          <p:nvSpPr>
            <p:cNvPr id="12" name="AutoShape 26" descr="Джинсовая ткань"/>
            <p:cNvSpPr>
              <a:spLocks noChangeArrowheads="1"/>
            </p:cNvSpPr>
            <p:nvPr/>
          </p:nvSpPr>
          <p:spPr bwMode="auto">
            <a:xfrm>
              <a:off x="5217" y="2750"/>
              <a:ext cx="6786" cy="1032"/>
            </a:xfrm>
            <a:prstGeom prst="triangle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99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>
                  <a:latin typeface="Times New Roman" pitchFamily="18" charset="0"/>
                </a:rPr>
                <a:t> </a:t>
              </a:r>
              <a:r>
                <a:rPr lang="ru-RU" altLang="ru-RU" sz="2800">
                  <a:solidFill>
                    <a:srgbClr val="FFFF00"/>
                  </a:solidFill>
                  <a:latin typeface="Times New Roman" pitchFamily="18" charset="0"/>
                </a:rPr>
                <a:t>Развивающая     среда 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5631" y="5492"/>
              <a:ext cx="6041" cy="364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Максимальную реализацию образовательного потенциала пространства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( организации, группы, участка, материалов)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>
              <a:off x="5631" y="6025"/>
              <a:ext cx="6041" cy="333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>
              <a:flatTx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400">
                  <a:latin typeface="Times New Roman" pitchFamily="18" charset="0"/>
                </a:rPr>
                <a:t>Возможность общения и совместной деятельности, двигательной активности, уединения</a:t>
              </a:r>
              <a:endParaRPr lang="ru-RU" altLang="ru-RU" sz="1800">
                <a:latin typeface="Arial" charset="0"/>
              </a:endParaRPr>
            </a:p>
          </p:txBody>
        </p:sp>
        <p:sp>
          <p:nvSpPr>
            <p:cNvPr id="15" name="AutoShape 29"/>
            <p:cNvSpPr>
              <a:spLocks noChangeArrowheads="1"/>
            </p:cNvSpPr>
            <p:nvPr/>
          </p:nvSpPr>
          <p:spPr bwMode="auto">
            <a:xfrm rot="-5400000">
              <a:off x="7737" y="4323"/>
              <a:ext cx="1911" cy="497"/>
            </a:xfrm>
            <a:prstGeom prst="leftRightArrow">
              <a:avLst>
                <a:gd name="adj1" fmla="val 50000"/>
                <a:gd name="adj2" fmla="val 76901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000"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latin typeface="Times New Roman" pitchFamily="18" charset="0"/>
                </a:rPr>
                <a:t>        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000">
                <a:latin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5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>
                <a:solidFill>
                  <a:srgbClr val="5FCBEF"/>
                </a:solidFill>
                <a:latin typeface="Trebuchet MS" panose="020B0603020202020204"/>
              </a:rPr>
              <a:t>ФОРМЫ РАБОТЫ С СЕМЬЕЙ В ДОУ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7128792" cy="576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0" hangingPunct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тематические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выставки;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</a:t>
            </a:r>
            <a:r>
              <a:rPr lang="ru-RU" sz="2400" dirty="0" err="1" smtClean="0">
                <a:latin typeface="Times New Roman"/>
                <a:ea typeface="Calibri"/>
                <a:cs typeface="Times New Roman"/>
              </a:rPr>
              <a:t>соцобследование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диагностика, тесты, опрос на любые темы;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консультации специалистов;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семейные спортивные встречи;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почта доверия, телефон доверия;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открытые занятия для просмотра родителей;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 - нетрадиционные родительские собрания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+mn-cs"/>
              </a:rPr>
              <a:t> - родительская гостиная, клуб;</a:t>
            </a:r>
            <a:br>
              <a:rPr lang="ru-RU" sz="2400" dirty="0">
                <a:latin typeface="Times New Roman"/>
                <a:ea typeface="Calibri"/>
                <a:cs typeface="+mn-cs"/>
              </a:rPr>
            </a:br>
            <a:r>
              <a:rPr lang="ru-RU" sz="2400" dirty="0">
                <a:latin typeface="Times New Roman"/>
                <a:ea typeface="Calibri"/>
                <a:cs typeface="+mn-cs"/>
              </a:rPr>
              <a:t> - конкурс семейных талантов;</a:t>
            </a:r>
            <a:br>
              <a:rPr lang="ru-RU" sz="2400" dirty="0">
                <a:latin typeface="Times New Roman"/>
                <a:ea typeface="Calibri"/>
                <a:cs typeface="+mn-cs"/>
              </a:rPr>
            </a:br>
            <a:r>
              <a:rPr lang="ru-RU" sz="2400" dirty="0">
                <a:latin typeface="Times New Roman"/>
                <a:ea typeface="Calibri"/>
                <a:cs typeface="+mn-cs"/>
              </a:rPr>
              <a:t>  - портфолио Моя семья;</a:t>
            </a:r>
            <a:br>
              <a:rPr lang="ru-RU" sz="2400" dirty="0">
                <a:latin typeface="Times New Roman"/>
                <a:ea typeface="Calibri"/>
                <a:cs typeface="+mn-cs"/>
              </a:rPr>
            </a:br>
            <a:r>
              <a:rPr lang="ru-RU" sz="2400" dirty="0">
                <a:latin typeface="Times New Roman"/>
                <a:ea typeface="Calibri"/>
                <a:cs typeface="+mn-cs"/>
              </a:rPr>
              <a:t> - день открытых дверей;</a:t>
            </a:r>
            <a:br>
              <a:rPr lang="ru-RU" sz="2400" dirty="0">
                <a:latin typeface="Times New Roman"/>
                <a:ea typeface="Calibri"/>
                <a:cs typeface="+mn-cs"/>
              </a:rPr>
            </a:br>
            <a:r>
              <a:rPr lang="ru-RU" sz="2400" dirty="0">
                <a:latin typeface="Times New Roman"/>
                <a:ea typeface="Calibri"/>
                <a:cs typeface="+mn-cs"/>
              </a:rPr>
              <a:t> - сайт ДОУ</a:t>
            </a:r>
            <a: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</a:br>
            <a:endParaRPr lang="ru-RU" sz="2400" dirty="0">
              <a:solidFill>
                <a:srgbClr val="FF0000"/>
              </a:solidFill>
              <a:latin typeface="Century Gothic"/>
              <a:cs typeface="+mn-cs"/>
            </a:endParaRPr>
          </a:p>
          <a:p>
            <a:pPr lvl="0" defTabSz="457200" eaLnBrk="0" hangingPunct="0">
              <a:spcBef>
                <a:spcPts val="1000"/>
              </a:spcBef>
              <a:buClr>
                <a:srgbClr val="5FCBEF"/>
              </a:buClr>
              <a:buSzPct val="80000"/>
            </a:pPr>
            <a:endParaRPr lang="ru-RU" altLang="ru-RU" sz="2400" b="1" dirty="0">
              <a:solidFill>
                <a:srgbClr val="4C6E1B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56895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Планируемые результаты освоения воспитанниками ООП-ОПДО МБДОУ № </a:t>
            </a:r>
            <a:r>
              <a:rPr lang="ru-RU" sz="32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43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– это целевые ориентиры дошкольного образования (п. 4.1. ФГОС ДО, п. 15. ФОП), которые представляют собой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социальнонормативные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возрастные характеристики возможных достижений ребенка на этапе завершения уровня дошкольного образования (являются общими для всего образовательного пространства Российской Федерации).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ФГОС ДО специфика дошкольного возраста и системные особенности ДО делают неправомерными требования от ребёнка дошкольного возраста конкретных образовательных достижений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планируемые результаты освоения Федеральной программы представляют собой возрастные характеристики возможных 20 достижений ребёнка дошкольного возраста на разных возрастных этапах и к завершению ДО.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63284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в раннем возрасте: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моторика, он активно использует освоенные ранее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движения, начинает осваивать бег, прыжки, повторяет за взрослым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имитационные упражнения, понимает указания взрослого, выполняет движения по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зрительному и звуковому ориентирам; с желанием играет в подвижные игры;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демонстрирует элементарные культурно-гигиенические навыки,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простейшими навыками самообслуживания (одевание, раздевание,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ест и др.);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к общению со взрослыми, реагирует на их настроение;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сверстникам; наблюдает за их действиями 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подражает им; играет рядом;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 и выполняет простые поручения взрослого;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проявлять самостоятельность в бытовом и игровом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направлять свои действия на достижение простой,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поставленной цели; знает, с помощью каких средств и в какой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продвигаться к цели;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владеет активной речью, использует в общении разные части речи,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предложения из 4-х слов и более, включенные в общение; может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с вопросами и просьбами;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 к стихам, сказкам, повторяет отдельные слова 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фразы за взрослым;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картинки, показывает и называет предметы,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изображенные на них;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в раннем возрасте: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различает и называет основные цвета, формы предметов,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ориентируется в основных пространственных и временных отношениях;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поисковые и обследовательские действия;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основные особенности внешнего облика человека, его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свое имя, имена близких; демонстрирует первоначальные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родном городе (селе);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представления об объектах живой и неживой природы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ближайшего окружения и их особенностях, проявляет положительное отношение 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взаимодействию с природой, наблюдает за явлениями природы, старается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причинять вред живым объектам;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удовольствием слушает музыку, подпевает, выполняет простые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танцевальные движения;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откликается на красоту природы и произведения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осваивает основы изобразительной деятельности (лепка, рисование) 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конструирования: может выполнять уже довольно сложные постройки (гараж,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дорогу к нему, забор) и играть с ними; рисует дорожки, дождик, шарики; лепит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палочки, колечки,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лепешки.-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6328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в раннем возрасте: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действует с окружающими его предметами, знает названия,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и назначение многих предметов, находящихся в его повседневном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обиходе;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 отображает действия окружающих («готовит обед»,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«ухаживает за больным» и др.), воспроизводит не только их последовательность 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взаимосвязь, но и социальные отношения (ласково обращается с куклой, делает ей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замечания), заранее определяет цель («Я буду лечить куклу»)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на этапе завершения дошкольного образования: </a:t>
            </a:r>
            <a:endParaRPr lang="ru-RU" sz="1250" b="1" kern="0" dirty="0">
              <a:solidFill>
                <a:srgbClr val="04617B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ребенка сформированы основные психофизические и нравственно-волевые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качества;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ребенок владеет основными движениями и элементами спортивных игр,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может контролировать свои движение и управлять ими;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соблюдает элементарные правила здорового образа жизни и личной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гигиены;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результативно выполняет физические упражнения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(общеразвивающие, основные движения, спортивные), участвует в туристских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пеших прогулках, осваивает простейшие туристические навыки, ориентируется 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местности;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проявляет элементы творчества в двигательной деятельности;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проявляет морально-волевые качества, самоконтроль и может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осуществлять анализ своей двигательной деятельности;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проявляет духовно-нравственные качества и основы патриотизма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ходе занятий физической культурой и ознакомлением с достижениями российского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спорта;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имеет начальные представления о правилах безопасного поведения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двигательной деятельности; о том, что такое здоровье, понимает, как поддержать,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укрепить и сохранить его;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владеет навыками личной гигиены, может заботливо относиться 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своему здоровью и здоровью окружающих, стремится оказать помощь и поддержку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другим людям;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соблюдает элементарные социальные нормы и правила поведения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различных видах деятельности, взаимоотношениях со взрослыми и сверстниками;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владеет средствами общения и способами взаимодействия со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взрослыми и сверстниками; способен понимать и учитывать интересы и чувства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других; договариваться и дружить со сверстниками; старается разрешать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возникающие конфликты конструктивными способами</a:t>
            </a: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125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849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на этапе завершения дошкольного образования: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понимать свои переживания и причины их возникновения,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регулировать свое поведение и осуществлять выбор социально одобряемых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действий в конкретных ситуациях, обосновывать свои ценностные ориентации;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стремится сохранять позитивную самооценку;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проявляет положительное отношение к миру, разным видам труда,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другим людям и самому себе;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ребенка выражено стремление заниматься социально значимой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деятельностью;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откликаться на эмоции близких людей, проявлять </a:t>
            </a:r>
            <a:r>
              <a:rPr lang="ru-RU" sz="1250" b="1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эмпатию</a:t>
            </a:r>
            <a:endParaRPr lang="ru-RU" sz="125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(сочувствие, сопереживание, содействие</a:t>
            </a: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);</a:t>
            </a:r>
            <a:endParaRPr lang="ru-RU" sz="125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к осуществлению социальной навигации как ориентации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социуме и соблюдению правил безопасности в реальном и цифровом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взаимодействии;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решать адекватные возрасту интеллектуальные, творческие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личностные задачи; применять накопленный опыт для осуществления различных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видов детской деятельности, принимать собственные решения и проявлять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инициативу;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владеет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речью как средством коммуникации, ведет диалог со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взрослыми и сверстниками, использует формулы речевого этикета в соответствии с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ситуацией общения, владеет коммуникативно-речевыми умениями;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знает и осмысленно воспринимает литературные произведения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различных жанров, имеет предпочтения в жанрах литературы, проявляет интерес 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книгам познавательного характера, определяет характеры персонажей, мотивы их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поведения, оценивает поступки литературных героев;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ребенок </a:t>
            </a: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обладает начальными знаниями о природном и социальном мире,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котором он живет: элементарными представлениями из области естествознания,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математики, истории, искусства и спорта, информатики и инженерии и т.п.; о себе,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собственной принадлежности и принадлежности других людей к определенному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полу; составе семьи, родственных отношениях и взаимосвязях, семейных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традициях; об обществе, его национально-культурных ценностях; государстве 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5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принадлежности к </a:t>
            </a:r>
            <a:r>
              <a:rPr lang="ru-RU" sz="125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нему;</a:t>
            </a: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25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215736" y="476672"/>
            <a:ext cx="6589199" cy="128089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Характеристика МБДОУ № 43</a:t>
            </a:r>
            <a:endParaRPr lang="ru-RU" alt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86300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учреждения в соответствии с уставом: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Муниципальное  бюджетное дошкольное образовательное учреждение «Детский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сад общеразвивающего вида № 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43«Алёнушка»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приоритетным осуществлением 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познавательно-речевого направления развития воспитанников 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города Невинномысска</a:t>
            </a:r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357100,  Ставропольский край,  г. Невинномысск, ул.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Приборостроительная 4А</a:t>
            </a:r>
          </a:p>
          <a:p>
            <a:pPr>
              <a:lnSpc>
                <a:spcPct val="80000"/>
              </a:lnSpc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(86554)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5-90-24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ds43nev@mail.ru</a:t>
            </a:r>
            <a:endParaRPr lang="ru-RU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организации: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ds43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nevinsk.ru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пятидневная рабочая неделя, продолжительность пребывания детей с 07.00 до 19.00 часов.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посещающих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 возрасте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1,5-х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лет.</a:t>
            </a:r>
          </a:p>
          <a:p>
            <a:pPr indent="15875">
              <a:buNone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них: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 младшая группа)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до 4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 младшая группа)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группы;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до 5 лет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(средняя группа)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до 6 лет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(старшая группа) 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группы;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до 7 лет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к школе группа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78497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на этапе завершения дошкольного образования: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ребенок проявляет любознательность, активно задает вопросы взрослым 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сверстникам; интересуется субъективно новым и неизвестным в окружающем мире;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самостоятельно придумывать объяснения явлениям природы и поступкам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людей; склонен наблюдать, экспериментировать; строить смысловую картину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окружающей реальности, использует основные культурные способы деятельности;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имеет представление о жизни людей в России, имеет некоторые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представления о важных исторических событиях Отечества; имеет представление 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многообразии стран и народов мира;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применять в жизненных и игровых ситуациях знания 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количестве, форме, величине предметов, пространстве и времени, умения считать,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измерять, сравнивать, вычислять и др.;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имеет разнообразные познавательные умения: определяет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противоречия, формулирует задачу исследования, использует разные способы 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средства проверки предположений: сравнение с эталонами, классификацию,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систематизацию, некоторые цифровые средства и др.;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имеет представление о некоторых наиболее ярких представителях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живой природы России и планеты, их отличительных признаках, среде обитания,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потребностях живой природы, росте и развитии живых существ; свойствах </a:t>
            </a: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неживой</a:t>
            </a:r>
            <a:endParaRPr lang="ru-RU" sz="120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природы, сезонных изменениях в природе, наблюдает за погодой, живыми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объектами, имеет сформированный познавательный интерес к природе, осознанно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соблюдает правила поведения в природе, знает способы охраны природы,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демонстрирует заботливое отношение к ней;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воспринимать и понимать произведения различных видов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искусства, имеет предпочтения в области музыкальной, изобразительной,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театрализованной деятельности;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выражает интерес к культурным традициям народа в процессе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знакомства с различными видами и жанрами искусства; обладает начальными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знаниями об искусстве;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владеет умениями, навыками и средствами художественной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выразительности в различных видах деятельности и искусства; использует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различные технические приемы в свободной художественной деятельности;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образования на этапе завершения дошкольного образования: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участвует в создании индивидуальных и коллективных творческих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работ, тематических композиций к праздничным утренникам и развлечениям,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художественных проектах;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самостоятельно выбирает технику и выразительные средства для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наиболее точной передачи образа и своего замысла, способен создавать сложные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объекты и композиции, преобразовывать и использовать с учетом игровой ситуации;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владеет разными формами и видами игры, различает условную 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реальную ситуации, предлагает и объясняет замысел игры, комбинирует сюжеты 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основе реальных, вымышленных событий, выполняет несколько ролей в одной игре,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подбирает разные средства для создания игровых образов, согласовывает свои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интересы с интересами партнеров по игре, управляет персонажами в режиссерской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игре;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проявляет интерес к игровому экспериментированию с предметами, 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развивающим и познавательным играм, в играх с готовым содержанием и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правилами может объяснить содержание и правила игры другим детям, 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совместной игре следит за точным выполнением правил всеми участниками;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-ребенок </a:t>
            </a: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способен планировать свои действия, направленные на достижение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конкретной цели; демонстрирует сформированные предпосылки к учебной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деятельности и элементы готовности к школьному </a:t>
            </a:r>
            <a:r>
              <a:rPr lang="ru-RU" sz="1200" b="1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обучению.</a:t>
            </a:r>
            <a:endParaRPr lang="ru-RU" sz="1200" b="1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988840"/>
            <a:ext cx="35359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FF0000"/>
                </a:solidFill>
                <a:latin typeface="+mn-lt"/>
              </a:rPr>
              <a:t>Спасибо </a:t>
            </a:r>
            <a:endParaRPr lang="ru-RU" altLang="ru-RU" sz="48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ru-RU" altLang="ru-RU" sz="4800" b="1" dirty="0" smtClean="0">
                <a:solidFill>
                  <a:srgbClr val="FF0000"/>
                </a:solidFill>
                <a:latin typeface="+mn-lt"/>
              </a:rPr>
              <a:t>за </a:t>
            </a:r>
            <a:r>
              <a:rPr lang="ru-RU" altLang="ru-RU" sz="4800" b="1" dirty="0">
                <a:solidFill>
                  <a:srgbClr val="FF0000"/>
                </a:solidFill>
                <a:latin typeface="+mn-lt"/>
              </a:rPr>
              <a:t>внимание!</a:t>
            </a:r>
            <a:endParaRPr lang="ru-RU" sz="4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4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СТРУКТУРА ПРОГРАММЫ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173329"/>
              </p:ext>
            </p:extLst>
          </p:nvPr>
        </p:nvGraphicFramePr>
        <p:xfrm>
          <a:off x="791580" y="1556792"/>
          <a:ext cx="756084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917575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Нормативно- правовая база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ООП- ОПДО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057" y="863451"/>
            <a:ext cx="849694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</a:p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</a:t>
            </a:r>
            <a:r>
              <a:rPr lang="ru-RU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«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Детский сад общеразвивающего вида № 43 «Аленушка» с приоритетным осуществлением познавательно-речевого направления развития воспитанников»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города Невинномысска</a:t>
            </a:r>
            <a:endParaRPr lang="ru-RU" dirty="0">
              <a:latin typeface="Calibri" panose="020F0502020204030204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3.Федеральный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№ 273-ФЗ  «Об образовании в Российской Федерации».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24 июля 1998 г. № 124-ФЗ  «Об основных гарантиях прав ребенка в Российской Федерации».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21.02.2022 № 225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организаций».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917575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Нормативно- правовая база ООП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-ОПДО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96943" cy="671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 сентября 2020 года «Об утверждении санитарных правил СП 2.4.3648-20 "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Санитарноэпидемиологические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организациям воспитания и обучения, отдыха и оздоровления детей и молодежи» 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27 октября 2020 г. № 32 «Об утверждении санитарных правил и норм СанПиН 2.3/2.4.3590-20 «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Санитарноэпидемиологические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 к организации общественного питания населения».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Российской Федерации от 28 января 2021 г. № 2 «Об утверждении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Российской Федерации от 26 августа 2010 г. № 761н (ред. от 31.05.2011)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образования».</a:t>
            </a:r>
          </a:p>
          <a:p>
            <a:endParaRPr lang="ru-RU" altLang="ru-RU" dirty="0" smtClean="0">
              <a:solidFill>
                <a:srgbClr val="00206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ru-RU" dirty="0" smtClean="0">
              <a:solidFill>
                <a:srgbClr val="002060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endParaRPr lang="ru-RU" alt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917575"/>
          </a:xfrm>
        </p:spPr>
        <p:txBody>
          <a:bodyPr/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Нормативно- правовая база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ООП- ОПДО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969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22.12.2014 № 1601  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11 мая 2016 г. № 536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14.05.2015 № 466  «О ежегодных основных удлиненных оплачиваемых отпусках».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07.04.2014 N 276 «Об утверждении Порядка проведения аттестации педагогических работников организаций, осуществляющих образовательную деятельность».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от 20 сентября 2013 г. № 1082 «Об утверждении Положения о психолого-медико-педагогической комиссии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8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17575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</a:rPr>
              <a:t>Цель программы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492896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/>
                <a:cs typeface="+mn-cs"/>
              </a:rPr>
              <a:t>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sz="2000" dirty="0">
              <a:solidFill>
                <a:prstClr val="black"/>
              </a:solidFill>
              <a:latin typeface="Times New Roman" panose="02020603050405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025281"/>
          </a:xfrm>
        </p:spPr>
        <p:txBody>
          <a:bodyPr>
            <a:normAutofit/>
          </a:bodyPr>
          <a:lstStyle/>
          <a:p>
            <a:pPr marL="0" indent="0" algn="l"/>
            <a:r>
              <a:rPr lang="ru-RU" altLang="ru-RU" sz="2800" dirty="0" smtClean="0">
                <a:solidFill>
                  <a:srgbClr val="002060"/>
                </a:solidFill>
              </a:rPr>
              <a:t>           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ОПДО 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обязательной части и      части формируемой участниками образовательных отношений. 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Обе части являются взаимодополняющими.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Обязательная часть Программы предполагает комплексный подход, обеспечивающий развитие детей в пяти взаимодополняющих образовательных областях.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Часть Программы, формируемой участниками отношений представлена программами направленными на реализацию приоритетных направлений работы ДОУ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24681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FF0000"/>
                </a:solidFill>
              </a:rPr>
              <a:t>Программы, реализуемые в ДОУ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99592" y="1111407"/>
            <a:ext cx="7952800" cy="608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МБДОУ №43 реализуется  основная образовательная программа дошкольного образования- образовательная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программа дошкольного учреждения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МБДОУ №43 разработана с учетом ФГОС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и федеральной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программы.</a:t>
            </a:r>
            <a:r>
              <a:rPr lang="ru-RU" sz="2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Приказ Министерства просвещения Российской Федерации от 25.11.2022 №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1028 "Об утверждении федеральной образовательной программы дошкольного образования" 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зарегистрирован Министерством юстиции Российской Федерации 28.12.2022 №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71847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Принята  на педсовете  и утверждена приказом заведующей МБДОУ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№43.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  часть  разработана на основе образовательной программы «От рождения до школы», под ред.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М.: МОЗАИКА-СИНТЕЗ, 2014г.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  образовательная программа дошкольного образования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–образовательная программа дошкольного учреждения муниципального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 дошкольного образовательного учреждения детский сад № 43 «Алёнушка»  города Невинномысска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тяжелым нарушением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речи.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часть формируемую участниками образовательного процесса включены следующие парциальные программы: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1137</Words>
  <Application>Microsoft Office PowerPoint</Application>
  <PresentationFormat>Экран (4:3)</PresentationFormat>
  <Paragraphs>246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Times New Roman</vt:lpstr>
      <vt:lpstr>Trebuchet MS</vt:lpstr>
      <vt:lpstr>Wingdings 3</vt:lpstr>
      <vt:lpstr>Shablon</vt:lpstr>
      <vt:lpstr>Легкий дым</vt:lpstr>
      <vt:lpstr>    Краткая презентация  основной общеобразовательной программы –образовательной программы дошкольного учреждения  </vt:lpstr>
      <vt:lpstr>Характеристика МБДОУ № 43</vt:lpstr>
      <vt:lpstr>СТРУКТУРА ПРОГРАММЫ</vt:lpstr>
      <vt:lpstr>Нормативно- правовая база ООП- ОПДО</vt:lpstr>
      <vt:lpstr>Нормативно- правовая база ООП -ОПДО</vt:lpstr>
      <vt:lpstr>Нормативно- правовая база ООП- ОПДО</vt:lpstr>
      <vt:lpstr>Цель программы</vt:lpstr>
      <vt:lpstr>            ООП - ОПДО состоит из обязательной части и      части формируемой участниками образовательных отношений.   Обе части являются взаимодополняющими.  Обязательная часть Программы предполагает комплексный подход, обеспечивающий развитие детей в пяти взаимодополняющих образовательных областях.  Часть Программы, формируемой участниками отношений представлена программами направленными на реализацию приоритетных направлений работы ДОУ </vt:lpstr>
      <vt:lpstr>Программы, реализуемые в ДОУ</vt:lpstr>
      <vt:lpstr>Презентация PowerPoint</vt:lpstr>
      <vt:lpstr>Презентация PowerPoint</vt:lpstr>
      <vt:lpstr>Презентация PowerPoint</vt:lpstr>
      <vt:lpstr>ФОРМЫ РАБОТЫ С СЕМЬЕЙ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Шаблон для презентаций</dc:subject>
  <dc:creator>user</dc:creator>
  <dc:description>http://freeppt.ru - Шаблоны и фоны для для презентаций. презентации по культуре и искусству</dc:description>
  <cp:lastModifiedBy>123</cp:lastModifiedBy>
  <cp:revision>48</cp:revision>
  <dcterms:created xsi:type="dcterms:W3CDTF">2015-07-21T11:56:34Z</dcterms:created>
  <dcterms:modified xsi:type="dcterms:W3CDTF">2023-07-08T14:37:03Z</dcterms:modified>
</cp:coreProperties>
</file>